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41"/>
  </p:notesMasterIdLst>
  <p:sldIdLst>
    <p:sldId id="256" r:id="rId2"/>
    <p:sldId id="344" r:id="rId3"/>
    <p:sldId id="257" r:id="rId4"/>
    <p:sldId id="259" r:id="rId5"/>
    <p:sldId id="345" r:id="rId6"/>
    <p:sldId id="346" r:id="rId7"/>
    <p:sldId id="262" r:id="rId8"/>
    <p:sldId id="264" r:id="rId9"/>
    <p:sldId id="263" r:id="rId10"/>
    <p:sldId id="304" r:id="rId11"/>
    <p:sldId id="305" r:id="rId12"/>
    <p:sldId id="308" r:id="rId13"/>
    <p:sldId id="341" r:id="rId14"/>
    <p:sldId id="342" r:id="rId15"/>
    <p:sldId id="309" r:id="rId16"/>
    <p:sldId id="302" r:id="rId17"/>
    <p:sldId id="339" r:id="rId18"/>
    <p:sldId id="286" r:id="rId19"/>
    <p:sldId id="310" r:id="rId20"/>
    <p:sldId id="266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7" r:id="rId30"/>
    <p:sldId id="278" r:id="rId31"/>
    <p:sldId id="279" r:id="rId32"/>
    <p:sldId id="281" r:id="rId33"/>
    <p:sldId id="283" r:id="rId34"/>
    <p:sldId id="284" r:id="rId35"/>
    <p:sldId id="318" r:id="rId36"/>
    <p:sldId id="321" r:id="rId37"/>
    <p:sldId id="340" r:id="rId38"/>
    <p:sldId id="338" r:id="rId39"/>
    <p:sldId id="343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65623-A9A4-42F8-8D53-6A16F937EE85}" type="datetimeFigureOut">
              <a:rPr lang="nl-NL" smtClean="0"/>
              <a:t>31-1-2017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5CCD0-F2FC-4F26-BB7F-2B7D7A8C80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7949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5CCD0-F2FC-4F26-BB7F-2B7D7A8C807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6082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Montbeliarde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76E4F-5488-45FC-8862-7240965A1571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9061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Belgisch </a:t>
            </a:r>
            <a:r>
              <a:rPr lang="nl-NL" dirty="0" err="1"/>
              <a:t>Witblauw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76E4F-5488-45FC-8862-7240965A1571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1082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Holstein </a:t>
            </a:r>
            <a:r>
              <a:rPr lang="nl-NL" dirty="0" err="1"/>
              <a:t>Frisian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76E4F-5488-45FC-8862-7240965A1571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43107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Scandinavisch roodbont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76E4F-5488-45FC-8862-7240965A1571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9404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Fleckvieh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76E4F-5488-45FC-8862-7240965A1571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3690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Jersey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76E4F-5488-45FC-8862-7240965A1571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5072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Verbeterd roodbont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76E4F-5488-45FC-8862-7240965A1571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8045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BS = Brown </a:t>
            </a:r>
            <a:r>
              <a:rPr lang="nl-NL" dirty="0" err="1"/>
              <a:t>swiss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5CCD0-F2FC-4F26-BB7F-2B7D7A8C807E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6756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Brown </a:t>
            </a:r>
            <a:r>
              <a:rPr lang="nl-NL" dirty="0" err="1"/>
              <a:t>swiss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76E4F-5488-45FC-8862-7240965A1571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4403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blaarkop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76E4F-5488-45FC-8862-7240965A1571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9998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charolais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76E4F-5488-45FC-8862-7240965A1571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6337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Blonde </a:t>
            </a:r>
            <a:r>
              <a:rPr lang="nl-NL" dirty="0" err="1"/>
              <a:t>d’aquitaine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76E4F-5488-45FC-8862-7240965A1571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4170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Fries</a:t>
            </a:r>
            <a:r>
              <a:rPr lang="nl-NL" baseline="0" dirty="0"/>
              <a:t> Hollands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76E4F-5488-45FC-8862-7240965A1571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1793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Piemontese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76E4F-5488-45FC-8862-7240965A1571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700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MRIJ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76E4F-5488-45FC-8862-7240965A1571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6114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Limousins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76E4F-5488-45FC-8862-7240965A1571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864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DF2DCA42-E048-43C6-ABF0-75F211A82E20}" type="datetimeFigureOut">
              <a:rPr lang="nl-NL" smtClean="0"/>
              <a:t>31-1-2017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5AC8D687-C3DE-44EE-B7BF-4DC1065B02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8203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CA42-E048-43C6-ABF0-75F211A82E20}" type="datetimeFigureOut">
              <a:rPr lang="nl-NL" smtClean="0"/>
              <a:t>31-1-2017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8D687-C3DE-44EE-B7BF-4DC1065B02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6832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DF2DCA42-E048-43C6-ABF0-75F211A82E20}" type="datetimeFigureOut">
              <a:rPr lang="nl-NL" smtClean="0"/>
              <a:t>31-1-2017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5AC8D687-C3DE-44EE-B7BF-4DC1065B02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2143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DF2DCA42-E048-43C6-ABF0-75F211A82E20}" type="datetimeFigureOut">
              <a:rPr lang="nl-NL" smtClean="0"/>
              <a:t>31-1-2017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5AC8D687-C3DE-44EE-B7BF-4DC1065B02FD}" type="slidenum">
              <a:rPr lang="nl-NL" smtClean="0"/>
              <a:t>‹nr.›</a:t>
            </a:fld>
            <a:endParaRPr lang="nl-NL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6858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DF2DCA42-E048-43C6-ABF0-75F211A82E20}" type="datetimeFigureOut">
              <a:rPr lang="nl-NL" smtClean="0"/>
              <a:t>31-1-2017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5AC8D687-C3DE-44EE-B7BF-4DC1065B02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0099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CA42-E048-43C6-ABF0-75F211A82E20}" type="datetimeFigureOut">
              <a:rPr lang="nl-NL" smtClean="0"/>
              <a:t>31-1-2017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8D687-C3DE-44EE-B7BF-4DC1065B02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8684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CA42-E048-43C6-ABF0-75F211A82E20}" type="datetimeFigureOut">
              <a:rPr lang="nl-NL" smtClean="0"/>
              <a:t>31-1-2017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8D687-C3DE-44EE-B7BF-4DC1065B02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5989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CA42-E048-43C6-ABF0-75F211A82E20}" type="datetimeFigureOut">
              <a:rPr lang="nl-NL" smtClean="0"/>
              <a:t>31-1-2017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8D687-C3DE-44EE-B7BF-4DC1065B02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9189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DF2DCA42-E048-43C6-ABF0-75F211A82E20}" type="datetimeFigureOut">
              <a:rPr lang="nl-NL" smtClean="0"/>
              <a:t>31-1-2017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5AC8D687-C3DE-44EE-B7BF-4DC1065B02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7013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CA42-E048-43C6-ABF0-75F211A82E20}" type="datetimeFigureOut">
              <a:rPr lang="nl-NL" smtClean="0"/>
              <a:t>31-1-2017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8D687-C3DE-44EE-B7BF-4DC1065B02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345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DF2DCA42-E048-43C6-ABF0-75F211A82E20}" type="datetimeFigureOut">
              <a:rPr lang="nl-NL" smtClean="0"/>
              <a:t>31-1-2017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5AC8D687-C3DE-44EE-B7BF-4DC1065B02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2428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CA42-E048-43C6-ABF0-75F211A82E20}" type="datetimeFigureOut">
              <a:rPr lang="nl-NL" smtClean="0"/>
              <a:t>31-1-2017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8D687-C3DE-44EE-B7BF-4DC1065B02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6349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CA42-E048-43C6-ABF0-75F211A82E20}" type="datetimeFigureOut">
              <a:rPr lang="nl-NL" smtClean="0"/>
              <a:t>31-1-2017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8D687-C3DE-44EE-B7BF-4DC1065B02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7689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CA42-E048-43C6-ABF0-75F211A82E20}" type="datetimeFigureOut">
              <a:rPr lang="nl-NL" smtClean="0"/>
              <a:t>31-1-2017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8D687-C3DE-44EE-B7BF-4DC1065B02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4678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CA42-E048-43C6-ABF0-75F211A82E20}" type="datetimeFigureOut">
              <a:rPr lang="nl-NL" smtClean="0"/>
              <a:t>31-1-2017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8D687-C3DE-44EE-B7BF-4DC1065B02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3129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CA42-E048-43C6-ABF0-75F211A82E20}" type="datetimeFigureOut">
              <a:rPr lang="nl-NL" smtClean="0"/>
              <a:t>31-1-2017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8D687-C3DE-44EE-B7BF-4DC1065B02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8128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DCA42-E048-43C6-ABF0-75F211A82E20}" type="datetimeFigureOut">
              <a:rPr lang="nl-NL" smtClean="0"/>
              <a:t>31-1-2017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8D687-C3DE-44EE-B7BF-4DC1065B02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189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DCA42-E048-43C6-ABF0-75F211A82E20}" type="datetimeFigureOut">
              <a:rPr lang="nl-NL" smtClean="0"/>
              <a:t>31-1-2017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8D687-C3DE-44EE-B7BF-4DC1065B02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926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n1m8ivJqC8" TargetMode="External"/><Relationship Id="rId2" Type="http://schemas.openxmlformats.org/officeDocument/2006/relationships/hyperlink" Target="http://www.hartvannederland.nl/nederland/drenthe/2013/spaanse-koeien-veroveren-drentse-heid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im8V_zcqnDQ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4zUOyz-Ng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4032448" cy="1646039"/>
          </a:xfrm>
        </p:spPr>
        <p:txBody>
          <a:bodyPr>
            <a:normAutofit fontScale="90000"/>
          </a:bodyPr>
          <a:lstStyle/>
          <a:p>
            <a:r>
              <a:rPr lang="nl-NL" sz="4000" dirty="0">
                <a:solidFill>
                  <a:schemeClr val="bg1"/>
                </a:solidFill>
              </a:rPr>
              <a:t>Fokkerij en Voortplanting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5496" y="2348880"/>
            <a:ext cx="8136904" cy="2088232"/>
          </a:xfrm>
        </p:spPr>
        <p:txBody>
          <a:bodyPr>
            <a:normAutofit/>
          </a:bodyPr>
          <a:lstStyle/>
          <a:p>
            <a:r>
              <a:rPr lang="nl-NL" sz="4000" b="1" dirty="0"/>
              <a:t>Leertaak 6 </a:t>
            </a:r>
          </a:p>
          <a:p>
            <a:r>
              <a:rPr lang="nl-NL" sz="4000" b="1" dirty="0"/>
              <a:t>Dierlijke </a:t>
            </a:r>
          </a:p>
          <a:p>
            <a:r>
              <a:rPr lang="nl-NL" sz="4000" b="1" dirty="0"/>
              <a:t>productie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1176" t="12182" r="51575" b="6580"/>
          <a:stretch/>
        </p:blipFill>
        <p:spPr>
          <a:xfrm>
            <a:off x="3707904" y="332656"/>
            <a:ext cx="4968552" cy="4802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6324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Ontstaanswijze </a:t>
            </a:r>
          </a:p>
          <a:p>
            <a:r>
              <a:rPr lang="nl-NL" dirty="0"/>
              <a:t>Hedendaagse fokkerij</a:t>
            </a:r>
          </a:p>
          <a:p>
            <a:r>
              <a:rPr lang="nl-NL" dirty="0"/>
              <a:t>Holstein </a:t>
            </a:r>
            <a:r>
              <a:rPr lang="nl-NL" dirty="0" err="1"/>
              <a:t>Frisian</a:t>
            </a:r>
            <a:endParaRPr lang="nl-NL" dirty="0"/>
          </a:p>
          <a:p>
            <a:r>
              <a:rPr lang="nl-NL" dirty="0"/>
              <a:t>Kennismaken met rassen</a:t>
            </a:r>
          </a:p>
        </p:txBody>
      </p:sp>
    </p:spTree>
    <p:extLst>
      <p:ext uri="{BB962C8B-B14F-4D97-AF65-F5344CB8AC3E}">
        <p14:creationId xmlns:p14="http://schemas.microsoft.com/office/powerpoint/2010/main" val="2877542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490" y="1027664"/>
            <a:ext cx="7024744" cy="81716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sz="3200" dirty="0"/>
              <a:t>Ontstaan van verschillende rassen</a:t>
            </a:r>
          </a:p>
        </p:txBody>
      </p:sp>
      <p:sp>
        <p:nvSpPr>
          <p:cNvPr id="4154" name="Rectangle 58"/>
          <p:cNvSpPr>
            <a:spLocks noGrp="1" noChangeArrowheads="1"/>
          </p:cNvSpPr>
          <p:nvPr>
            <p:ph sz="half" idx="1"/>
          </p:nvPr>
        </p:nvSpPr>
        <p:spPr>
          <a:xfrm>
            <a:off x="611560" y="2060848"/>
            <a:ext cx="4691063" cy="4525963"/>
          </a:xfrm>
        </p:spPr>
        <p:txBody>
          <a:bodyPr/>
          <a:lstStyle/>
          <a:p>
            <a:pPr eaLnBrk="1" hangingPunct="1"/>
            <a:r>
              <a:rPr lang="nl-NL" altLang="nl-NL" dirty="0" err="1"/>
              <a:t>Rundachtigen</a:t>
            </a:r>
            <a:r>
              <a:rPr lang="nl-NL" altLang="nl-NL" dirty="0"/>
              <a:t> </a:t>
            </a:r>
            <a:r>
              <a:rPr lang="nl-NL" altLang="nl-NL" sz="2000" dirty="0"/>
              <a:t>(Bos Taurus)</a:t>
            </a:r>
          </a:p>
          <a:p>
            <a:pPr lvl="1" eaLnBrk="1" hangingPunct="1"/>
            <a:r>
              <a:rPr lang="nl-NL" altLang="nl-NL" dirty="0"/>
              <a:t>Runderen</a:t>
            </a:r>
          </a:p>
          <a:p>
            <a:pPr lvl="2" eaLnBrk="1" hangingPunct="1"/>
            <a:r>
              <a:rPr lang="nl-NL" altLang="nl-NL" dirty="0"/>
              <a:t>Oerrund (1627)	</a:t>
            </a:r>
            <a:r>
              <a:rPr lang="nl-NL" altLang="nl-NL" dirty="0" err="1"/>
              <a:t>Heckrund</a:t>
            </a:r>
            <a:endParaRPr lang="nl-NL" altLang="nl-NL" dirty="0"/>
          </a:p>
          <a:p>
            <a:pPr lvl="2" eaLnBrk="1" hangingPunct="1"/>
            <a:endParaRPr lang="nl-NL" altLang="nl-NL" dirty="0"/>
          </a:p>
        </p:txBody>
      </p:sp>
      <p:sp>
        <p:nvSpPr>
          <p:cNvPr id="4155" name="Rectangle 59"/>
          <p:cNvSpPr>
            <a:spLocks noGrp="1" noChangeArrowheads="1"/>
          </p:cNvSpPr>
          <p:nvPr>
            <p:ph sz="half" idx="2"/>
          </p:nvPr>
        </p:nvSpPr>
        <p:spPr>
          <a:xfrm>
            <a:off x="4716016" y="2132856"/>
            <a:ext cx="3419856" cy="3493008"/>
          </a:xfrm>
        </p:spPr>
        <p:txBody>
          <a:bodyPr/>
          <a:lstStyle/>
          <a:p>
            <a:pPr lvl="1" eaLnBrk="1" hangingPunct="1">
              <a:buFontTx/>
              <a:buNone/>
            </a:pPr>
            <a:endParaRPr lang="nl-NL" altLang="nl-NL" dirty="0"/>
          </a:p>
          <a:p>
            <a:pPr lvl="1" eaLnBrk="1" hangingPunct="1"/>
            <a:r>
              <a:rPr lang="nl-NL" altLang="nl-NL" dirty="0"/>
              <a:t>Bizons</a:t>
            </a:r>
          </a:p>
          <a:p>
            <a:pPr lvl="2" eaLnBrk="1" hangingPunct="1"/>
            <a:r>
              <a:rPr lang="nl-NL" altLang="nl-NL" dirty="0"/>
              <a:t>Wisent</a:t>
            </a:r>
          </a:p>
          <a:p>
            <a:pPr lvl="2" eaLnBrk="1" hangingPunct="1"/>
            <a:r>
              <a:rPr lang="nl-NL" altLang="nl-NL" dirty="0"/>
              <a:t>Amerikaanse bizon</a:t>
            </a:r>
          </a:p>
          <a:p>
            <a:pPr lvl="1" eaLnBrk="1" hangingPunct="1"/>
            <a:r>
              <a:rPr lang="nl-NL" altLang="nl-NL" dirty="0"/>
              <a:t>Buffels</a:t>
            </a:r>
          </a:p>
          <a:p>
            <a:pPr lvl="2" eaLnBrk="1" hangingPunct="1"/>
            <a:r>
              <a:rPr lang="nl-NL" altLang="nl-NL" dirty="0"/>
              <a:t>Wilde waterbuffel</a:t>
            </a:r>
          </a:p>
          <a:p>
            <a:pPr lvl="2" eaLnBrk="1" hangingPunct="1"/>
            <a:r>
              <a:rPr lang="nl-NL" altLang="nl-NL" dirty="0"/>
              <a:t>Dwergbuffel</a:t>
            </a:r>
          </a:p>
          <a:p>
            <a:pPr lvl="2" eaLnBrk="1" hangingPunct="1"/>
            <a:r>
              <a:rPr lang="nl-NL" altLang="nl-NL" dirty="0"/>
              <a:t>Afrikaanse buffel</a:t>
            </a:r>
          </a:p>
          <a:p>
            <a:pPr eaLnBrk="1" hangingPunct="1"/>
            <a:endParaRPr lang="nl-NL" altLang="nl-NL" dirty="0"/>
          </a:p>
        </p:txBody>
      </p:sp>
      <p:cxnSp>
        <p:nvCxnSpPr>
          <p:cNvPr id="3" name="Gebogen verbindingslijn 2"/>
          <p:cNvCxnSpPr/>
          <p:nvPr/>
        </p:nvCxnSpPr>
        <p:spPr>
          <a:xfrm>
            <a:off x="1691680" y="3212976"/>
            <a:ext cx="432048" cy="28803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823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Hedendaagse fokkerij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NL" dirty="0"/>
              <a:t>Domesticatie</a:t>
            </a:r>
          </a:p>
          <a:p>
            <a:pPr eaLnBrk="1" hangingPunct="1"/>
            <a:r>
              <a:rPr lang="nl-NL" altLang="nl-NL" dirty="0"/>
              <a:t>Selecteren op gewenste eigenschappen</a:t>
            </a:r>
          </a:p>
          <a:p>
            <a:pPr eaLnBrk="1" hangingPunct="1"/>
            <a:r>
              <a:rPr lang="nl-NL" altLang="nl-NL" dirty="0"/>
              <a:t>Fokdoelen</a:t>
            </a:r>
          </a:p>
          <a:p>
            <a:pPr eaLnBrk="1" hangingPunct="1">
              <a:buFontTx/>
              <a:buNone/>
            </a:pPr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3554293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Rund in Nederland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 1874 Is het Nederlandsche rundvee stamboek opgericht NRS</a:t>
            </a:r>
          </a:p>
          <a:p>
            <a:r>
              <a:rPr lang="nl-NL" dirty="0"/>
              <a:t>1897 Het </a:t>
            </a:r>
            <a:r>
              <a:rPr lang="nl-NL" dirty="0" err="1"/>
              <a:t>friesche</a:t>
            </a:r>
            <a:r>
              <a:rPr lang="nl-NL" dirty="0"/>
              <a:t> rundvee stamboek</a:t>
            </a:r>
          </a:p>
          <a:p>
            <a:endParaRPr lang="nl-NL" dirty="0"/>
          </a:p>
          <a:p>
            <a:r>
              <a:rPr lang="nl-NL" dirty="0"/>
              <a:t>De stamboeken waren voor </a:t>
            </a:r>
            <a:r>
              <a:rPr lang="nl-NL" dirty="0" err="1"/>
              <a:t>zwartbontvee</a:t>
            </a:r>
            <a:r>
              <a:rPr lang="nl-NL" dirty="0"/>
              <a:t>, MRIJ en blaarkoppen</a:t>
            </a:r>
          </a:p>
        </p:txBody>
      </p:sp>
    </p:spTree>
    <p:extLst>
      <p:ext uri="{BB962C8B-B14F-4D97-AF65-F5344CB8AC3E}">
        <p14:creationId xmlns:p14="http://schemas.microsoft.com/office/powerpoint/2010/main" val="3600638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rund in Nederland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 1900 produceerden koeien ongeveer 2.500 liter per jaar.</a:t>
            </a:r>
          </a:p>
          <a:p>
            <a:endParaRPr lang="nl-NL" dirty="0"/>
          </a:p>
          <a:p>
            <a:r>
              <a:rPr lang="nl-NL" dirty="0"/>
              <a:t>In 1950 produceerden koeien gemiddeld 3.980 liter per jaar.</a:t>
            </a:r>
          </a:p>
          <a:p>
            <a:endParaRPr lang="nl-NL" dirty="0"/>
          </a:p>
          <a:p>
            <a:r>
              <a:rPr lang="nl-NL" dirty="0"/>
              <a:t>In 2006 lag dit gemiddelde op 7.875 liter</a:t>
            </a:r>
          </a:p>
        </p:txBody>
      </p:sp>
    </p:spTree>
    <p:extLst>
      <p:ext uri="{BB962C8B-B14F-4D97-AF65-F5344CB8AC3E}">
        <p14:creationId xmlns:p14="http://schemas.microsoft.com/office/powerpoint/2010/main" val="3305328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/>
              <a:t>Doelen van rassen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l-NL" altLang="nl-NL" dirty="0"/>
              <a:t>Melkproductie</a:t>
            </a:r>
          </a:p>
          <a:p>
            <a:pPr eaLnBrk="1" hangingPunct="1"/>
            <a:r>
              <a:rPr lang="nl-NL" altLang="nl-NL" dirty="0"/>
              <a:t>Vleesproductie</a:t>
            </a:r>
          </a:p>
          <a:p>
            <a:pPr eaLnBrk="1" hangingPunct="1"/>
            <a:r>
              <a:rPr lang="nl-NL" altLang="nl-NL" dirty="0"/>
              <a:t>Vlees-melk</a:t>
            </a:r>
          </a:p>
          <a:p>
            <a:pPr eaLnBrk="1" hangingPunct="1"/>
            <a:r>
              <a:rPr lang="nl-NL" altLang="nl-NL" dirty="0"/>
              <a:t>Melk-vlees</a:t>
            </a:r>
          </a:p>
          <a:p>
            <a:pPr eaLnBrk="1" hangingPunct="1"/>
            <a:r>
              <a:rPr lang="nl-NL" altLang="nl-NL" dirty="0"/>
              <a:t>Arbeid</a:t>
            </a:r>
          </a:p>
          <a:p>
            <a:pPr eaLnBrk="1" hangingPunct="1"/>
            <a:r>
              <a:rPr lang="nl-NL" altLang="nl-NL" dirty="0"/>
              <a:t>Sport </a:t>
            </a:r>
          </a:p>
          <a:p>
            <a:pPr eaLnBrk="1" hangingPunct="1"/>
            <a:r>
              <a:rPr lang="nl-NL" altLang="nl-NL" dirty="0"/>
              <a:t>Begrazing </a:t>
            </a:r>
          </a:p>
          <a:p>
            <a:pPr eaLnBrk="1" hangingPunct="1"/>
            <a:r>
              <a:rPr lang="nl-NL" altLang="nl-NL" dirty="0"/>
              <a:t>Hobby, </a:t>
            </a:r>
            <a:r>
              <a:rPr lang="nl-NL" altLang="nl-NL" dirty="0" err="1"/>
              <a:t>parkvee</a:t>
            </a:r>
            <a:endParaRPr lang="nl-NL" altLang="nl-NL" dirty="0"/>
          </a:p>
          <a:p>
            <a:pPr eaLnBrk="1" hangingPunct="1"/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05689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Holstein </a:t>
            </a:r>
            <a:r>
              <a:rPr lang="nl-NL" dirty="0" err="1"/>
              <a:t>Frisian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Meest voorkomende ras in Nederland</a:t>
            </a:r>
          </a:p>
          <a:p>
            <a:r>
              <a:rPr lang="nl-NL" dirty="0"/>
              <a:t>Hoogproductief</a:t>
            </a:r>
          </a:p>
          <a:p>
            <a:endParaRPr lang="nl-NL" dirty="0"/>
          </a:p>
          <a:p>
            <a:r>
              <a:rPr lang="nl-NL" dirty="0"/>
              <a:t>Nederlandse Fries-Hollandse ras X Amerikaanse Holsteins</a:t>
            </a:r>
          </a:p>
        </p:txBody>
      </p:sp>
    </p:spTree>
    <p:extLst>
      <p:ext uri="{BB962C8B-B14F-4D97-AF65-F5344CB8AC3E}">
        <p14:creationId xmlns:p14="http://schemas.microsoft.com/office/powerpoint/2010/main" val="3389169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Oorspronkelijk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000" dirty="0"/>
              <a:t>Voor </a:t>
            </a:r>
            <a:r>
              <a:rPr lang="nl-NL" sz="2000" dirty="0" err="1"/>
              <a:t>Holsteinisering</a:t>
            </a:r>
            <a:r>
              <a:rPr lang="nl-NL" sz="2000" dirty="0"/>
              <a:t>: drie oer-Hollandse rassen</a:t>
            </a:r>
          </a:p>
          <a:p>
            <a:endParaRPr lang="nl-NL" sz="2000" dirty="0"/>
          </a:p>
          <a:p>
            <a:r>
              <a:rPr lang="nl-NL" sz="2000" dirty="0"/>
              <a:t>Fries-Hollands</a:t>
            </a:r>
          </a:p>
          <a:p>
            <a:r>
              <a:rPr lang="nl-NL" sz="2000" dirty="0"/>
              <a:t>MRIJ</a:t>
            </a:r>
          </a:p>
          <a:p>
            <a:r>
              <a:rPr lang="nl-NL" sz="2000"/>
              <a:t>Groninger Blaarkop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549636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nl-NL" dirty="0">
                <a:latin typeface="+mj-lt"/>
              </a:rPr>
              <a:t>Rassen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nl-NL" dirty="0"/>
              <a:t>Kennismaken met rassen</a:t>
            </a:r>
          </a:p>
          <a:p>
            <a:pPr lvl="1"/>
            <a:r>
              <a:rPr lang="nl-NL" dirty="0"/>
              <a:t>Nederlands</a:t>
            </a:r>
          </a:p>
          <a:p>
            <a:pPr lvl="1"/>
            <a:r>
              <a:rPr lang="nl-NL" dirty="0"/>
              <a:t>Buitenlands</a:t>
            </a:r>
          </a:p>
          <a:p>
            <a:pPr lvl="1"/>
            <a:r>
              <a:rPr lang="nl-NL" dirty="0"/>
              <a:t>Vleesrassen</a:t>
            </a:r>
          </a:p>
          <a:p>
            <a:endParaRPr lang="nl-NL" dirty="0"/>
          </a:p>
          <a:p>
            <a:r>
              <a:rPr lang="nl-NL" dirty="0"/>
              <a:t>Meer vraag naar duurzame koe/ minder antibioticagebruik </a:t>
            </a:r>
            <a:r>
              <a:rPr lang="nl-NL" dirty="0">
                <a:sym typeface="Wingdings" panose="05000000000000000000" pitchFamily="2" charset="2"/>
              </a:rPr>
              <a:t> meer kruisen</a:t>
            </a:r>
          </a:p>
          <a:p>
            <a:endParaRPr lang="nl-NL" dirty="0">
              <a:sym typeface="Wingdings" panose="05000000000000000000" pitchFamily="2" charset="2"/>
            </a:endParaRPr>
          </a:p>
          <a:p>
            <a:endParaRPr lang="nl-NL" dirty="0">
              <a:sym typeface="Wingdings" panose="05000000000000000000" pitchFamily="2" charset="2"/>
            </a:endParaRPr>
          </a:p>
          <a:p>
            <a:endParaRPr lang="nl-NL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31416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Rassen</a:t>
            </a:r>
          </a:p>
        </p:txBody>
      </p:sp>
    </p:spTree>
    <p:extLst>
      <p:ext uri="{BB962C8B-B14F-4D97-AF65-F5344CB8AC3E}">
        <p14:creationId xmlns:p14="http://schemas.microsoft.com/office/powerpoint/2010/main" val="1926493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Doel</a:t>
            </a:r>
          </a:p>
          <a:p>
            <a:r>
              <a:rPr lang="nl-NL" dirty="0"/>
              <a:t>Onderwerpen</a:t>
            </a:r>
          </a:p>
          <a:p>
            <a:r>
              <a:rPr lang="nl-NL" dirty="0"/>
              <a:t>Boeken</a:t>
            </a:r>
          </a:p>
          <a:p>
            <a:r>
              <a:rPr lang="nl-NL" dirty="0"/>
              <a:t>Rassen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5895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7526" y="557808"/>
            <a:ext cx="7024744" cy="1143000"/>
          </a:xfrm>
        </p:spPr>
        <p:txBody>
          <a:bodyPr/>
          <a:lstStyle/>
          <a:p>
            <a:r>
              <a:rPr lang="nl-NL" dirty="0"/>
              <a:t>1. Brown Swiss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95" y="1700808"/>
            <a:ext cx="6751807" cy="4676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77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024744" cy="1143000"/>
          </a:xfrm>
        </p:spPr>
        <p:txBody>
          <a:bodyPr/>
          <a:lstStyle/>
          <a:p>
            <a:r>
              <a:rPr lang="nl-NL" dirty="0"/>
              <a:t>2. Groninger Blaarkop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327311" cy="4770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16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 </a:t>
            </a:r>
            <a:r>
              <a:rPr lang="nl-NL" dirty="0" err="1"/>
              <a:t>Charolais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47" y="2564904"/>
            <a:ext cx="2213986" cy="3357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564904"/>
            <a:ext cx="523875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4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 Blonde </a:t>
            </a:r>
            <a:r>
              <a:rPr lang="nl-NL" dirty="0" err="1"/>
              <a:t>d’aquitaine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4944"/>
            <a:ext cx="3206130" cy="2137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20888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41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 Fries-Hollands rund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69812"/>
            <a:ext cx="5370537" cy="3703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17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024744" cy="1143000"/>
          </a:xfrm>
        </p:spPr>
        <p:txBody>
          <a:bodyPr/>
          <a:lstStyle/>
          <a:p>
            <a:r>
              <a:rPr lang="nl-NL" dirty="0"/>
              <a:t>6. </a:t>
            </a:r>
            <a:r>
              <a:rPr lang="nl-NL" dirty="0" err="1"/>
              <a:t>Piemontese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15" y="1916832"/>
            <a:ext cx="5824736" cy="424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79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7. MRIJ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27849"/>
            <a:ext cx="6264696" cy="4155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72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8. Limousin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966" y="2276872"/>
            <a:ext cx="2781713" cy="2781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83387"/>
            <a:ext cx="4157156" cy="2775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475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9. </a:t>
            </a:r>
            <a:r>
              <a:rPr lang="nl-NL" dirty="0" err="1"/>
              <a:t>Montbéliarde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9736"/>
            <a:ext cx="4248472" cy="2999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188" y="2371720"/>
            <a:ext cx="3965426" cy="2815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11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10. Belgisch Witblauwe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98505"/>
            <a:ext cx="5727909" cy="3857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52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sz="2400" dirty="0"/>
              <a:t>Je hebt kennis van het geslachtsapparaat van het dier, je hebt inzicht in de factoren die het dierlijk product beïnvloeden.</a:t>
            </a:r>
          </a:p>
          <a:p>
            <a:r>
              <a:rPr lang="nl-NL" sz="2400" dirty="0"/>
              <a:t>Je bepaalt deskundig het dekkingstijdstip. Je hebt kennis van vakjargon, je kan veilig werken met dieren en je houdt rekening met dierwelzijn. Je hebt kennis van erfelijkheid</a:t>
            </a:r>
          </a:p>
          <a:p>
            <a:r>
              <a:rPr lang="nl-NL" sz="2400" dirty="0"/>
              <a:t>Je hebt kennis van voortplanting, het geboorteproces en veel voorkomende problemen rondom geboorte. Je kan het geboortemoment inschatten.</a:t>
            </a:r>
          </a:p>
          <a:p>
            <a:pPr marL="0" indent="0">
              <a:buNone/>
            </a:pPr>
            <a:r>
              <a:rPr lang="nl-NL" dirty="0"/>
              <a:t>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0873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11. Holstein </a:t>
            </a:r>
            <a:r>
              <a:rPr lang="nl-NL" dirty="0" err="1"/>
              <a:t>Frisian</a:t>
            </a:r>
            <a:r>
              <a:rPr lang="nl-NL" dirty="0"/>
              <a:t> ZB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76872"/>
            <a:ext cx="5492502" cy="3921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79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12. </a:t>
            </a:r>
            <a:r>
              <a:rPr lang="nl-NL" sz="4000" dirty="0"/>
              <a:t>Zweeds Roodbont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83" y="2420888"/>
            <a:ext cx="3647852" cy="2582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93951"/>
            <a:ext cx="4301083" cy="3036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32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13. </a:t>
            </a:r>
            <a:r>
              <a:rPr lang="nl-NL" dirty="0" err="1"/>
              <a:t>Fleckvieh</a:t>
            </a:r>
            <a:endParaRPr lang="nl-N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2132856"/>
            <a:ext cx="3528392" cy="2460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45024"/>
            <a:ext cx="3945377" cy="2370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22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024744" cy="1143000"/>
          </a:xfrm>
        </p:spPr>
        <p:txBody>
          <a:bodyPr/>
          <a:lstStyle/>
          <a:p>
            <a:r>
              <a:rPr lang="nl-NL" dirty="0"/>
              <a:t>14. Jersey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412776"/>
            <a:ext cx="380849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84984"/>
            <a:ext cx="3888432" cy="2585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179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15. Verbeterd Roodbont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8667"/>
            <a:ext cx="4267200" cy="284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36447"/>
            <a:ext cx="4057421" cy="2840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53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16. </a:t>
            </a:r>
            <a:r>
              <a:rPr lang="nl-NL" dirty="0" err="1"/>
              <a:t>Witrik</a:t>
            </a:r>
            <a:endParaRPr lang="nl-N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3811" y="2477108"/>
            <a:ext cx="4576377" cy="3503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31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17. Lakenvelder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99519"/>
            <a:ext cx="7690665" cy="323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08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Filmpjes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Spaanse koeien</a:t>
            </a:r>
            <a:endParaRPr lang="nl-NL" dirty="0"/>
          </a:p>
          <a:p>
            <a:endParaRPr lang="nl-NL" dirty="0"/>
          </a:p>
          <a:p>
            <a:r>
              <a:rPr lang="nl-NL" dirty="0"/>
              <a:t> </a:t>
            </a:r>
            <a:r>
              <a:rPr lang="nl-NL" dirty="0">
                <a:hlinkClick r:id="rId3"/>
              </a:rPr>
              <a:t>Galloway</a:t>
            </a:r>
            <a:r>
              <a:rPr lang="nl-NL" dirty="0"/>
              <a:t> </a:t>
            </a:r>
          </a:p>
          <a:p>
            <a:endParaRPr lang="nl-NL" dirty="0"/>
          </a:p>
          <a:p>
            <a:r>
              <a:rPr lang="nl-NL" dirty="0"/>
              <a:t> </a:t>
            </a:r>
            <a:r>
              <a:rPr lang="nl-NL" dirty="0" err="1">
                <a:hlinkClick r:id="rId4"/>
              </a:rPr>
              <a:t>Wagyu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5153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9588" y="476672"/>
            <a:ext cx="7024744" cy="1143000"/>
          </a:xfrm>
        </p:spPr>
        <p:txBody>
          <a:bodyPr/>
          <a:lstStyle/>
          <a:p>
            <a:r>
              <a:rPr lang="nl-NL" dirty="0">
                <a:latin typeface="Berlin Sans FB Demi" pitchFamily="34" charset="0"/>
              </a:rPr>
              <a:t>Kruisen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700808"/>
            <a:ext cx="7620000" cy="420506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nl-NL" sz="2400" dirty="0">
                <a:latin typeface="Corbel" pitchFamily="34" charset="0"/>
              </a:rPr>
              <a:t>Ken de begrippen!</a:t>
            </a:r>
          </a:p>
          <a:p>
            <a:pPr lvl="1"/>
            <a:r>
              <a:rPr lang="nl-NL" sz="2400" dirty="0">
                <a:latin typeface="Corbel" pitchFamily="34" charset="0"/>
              </a:rPr>
              <a:t>Doorkruisen:</a:t>
            </a:r>
          </a:p>
          <a:p>
            <a:pPr lvl="2"/>
            <a:r>
              <a:rPr lang="nl-NL" sz="1400" dirty="0">
                <a:latin typeface="Corbel" pitchFamily="34" charset="0"/>
              </a:rPr>
              <a:t>vb. HF x BS = HF.BS </a:t>
            </a:r>
            <a:r>
              <a:rPr lang="nl-NL" sz="1400" dirty="0">
                <a:latin typeface="Corbel" pitchFamily="34" charset="0"/>
                <a:sym typeface="Wingdings" pitchFamily="2" charset="2"/>
              </a:rPr>
              <a:t> HF.BS</a:t>
            </a:r>
            <a:r>
              <a:rPr lang="nl-NL" sz="1400" dirty="0">
                <a:latin typeface="Corbel" pitchFamily="34" charset="0"/>
              </a:rPr>
              <a:t> x BS</a:t>
            </a:r>
          </a:p>
          <a:p>
            <a:pPr lvl="1"/>
            <a:r>
              <a:rPr lang="nl-NL" sz="2400" dirty="0">
                <a:latin typeface="Corbel" pitchFamily="34" charset="0"/>
              </a:rPr>
              <a:t>Terugkruisen: </a:t>
            </a:r>
          </a:p>
          <a:p>
            <a:pPr lvl="2"/>
            <a:r>
              <a:rPr lang="nl-NL" sz="1400" dirty="0">
                <a:latin typeface="Corbel" pitchFamily="34" charset="0"/>
              </a:rPr>
              <a:t>veredelingskruising: HF x BS = HF.BS </a:t>
            </a:r>
            <a:r>
              <a:rPr lang="nl-NL" sz="1400" dirty="0">
                <a:latin typeface="Corbel" pitchFamily="34" charset="0"/>
                <a:sym typeface="Wingdings" pitchFamily="2" charset="2"/>
              </a:rPr>
              <a:t> HF.BS x HF</a:t>
            </a:r>
            <a:endParaRPr lang="nl-NL" sz="1600" dirty="0">
              <a:latin typeface="Corbel" pitchFamily="34" charset="0"/>
            </a:endParaRPr>
          </a:p>
          <a:p>
            <a:pPr lvl="1"/>
            <a:r>
              <a:rPr lang="nl-NL" sz="2400" dirty="0">
                <a:latin typeface="Corbel" pitchFamily="34" charset="0"/>
              </a:rPr>
              <a:t>Rotatiekruising: </a:t>
            </a:r>
          </a:p>
          <a:p>
            <a:pPr lvl="2"/>
            <a:r>
              <a:rPr lang="nl-NL" sz="1400" dirty="0">
                <a:latin typeface="Corbel" pitchFamily="34" charset="0"/>
              </a:rPr>
              <a:t>Vb. driewegrotatiekruising: elke keer opnieuw een nieuw ras, vb.  BS x HF x </a:t>
            </a:r>
            <a:r>
              <a:rPr lang="nl-NL" sz="1400" dirty="0" err="1">
                <a:latin typeface="Corbel" pitchFamily="34" charset="0"/>
              </a:rPr>
              <a:t>Fleckvieh</a:t>
            </a:r>
            <a:endParaRPr lang="nl-NL" sz="1600" dirty="0">
              <a:latin typeface="Corbel" pitchFamily="34" charset="0"/>
            </a:endParaRPr>
          </a:p>
          <a:p>
            <a:pPr lvl="1"/>
            <a:r>
              <a:rPr lang="nl-NL" sz="2400" dirty="0">
                <a:latin typeface="Corbel" pitchFamily="34" charset="0"/>
              </a:rPr>
              <a:t>Tweewegkruising: </a:t>
            </a:r>
          </a:p>
          <a:p>
            <a:pPr lvl="2"/>
            <a:r>
              <a:rPr lang="nl-NL" sz="1400" dirty="0">
                <a:latin typeface="Corbel" pitchFamily="34" charset="0"/>
              </a:rPr>
              <a:t>twee rassen kruisen</a:t>
            </a:r>
            <a:endParaRPr lang="nl-NL" sz="2000" dirty="0">
              <a:latin typeface="Corbel" pitchFamily="34" charset="0"/>
            </a:endParaRPr>
          </a:p>
          <a:p>
            <a:pPr lvl="1"/>
            <a:r>
              <a:rPr lang="nl-NL" sz="2400" dirty="0" err="1">
                <a:latin typeface="Corbel" pitchFamily="34" charset="0"/>
              </a:rPr>
              <a:t>Heterosis</a:t>
            </a:r>
            <a:r>
              <a:rPr lang="nl-NL" sz="2400" dirty="0">
                <a:latin typeface="Corbel" pitchFamily="34" charset="0"/>
              </a:rPr>
              <a:t>: </a:t>
            </a:r>
          </a:p>
          <a:p>
            <a:pPr lvl="2"/>
            <a:r>
              <a:rPr lang="nl-NL" sz="1400" dirty="0">
                <a:latin typeface="Corbel" pitchFamily="34" charset="0"/>
              </a:rPr>
              <a:t>nakomelingen beter dan het gemiddelde van de ouders</a:t>
            </a:r>
          </a:p>
          <a:p>
            <a:pPr lvl="1"/>
            <a:r>
              <a:rPr lang="nl-NL" sz="2400" dirty="0">
                <a:latin typeface="Corbel" pitchFamily="34" charset="0"/>
              </a:rPr>
              <a:t>Veredelingskruising: </a:t>
            </a:r>
          </a:p>
          <a:p>
            <a:pPr lvl="2"/>
            <a:r>
              <a:rPr lang="nl-NL" sz="1400" dirty="0">
                <a:latin typeface="Corbel" pitchFamily="34" charset="0"/>
              </a:rPr>
              <a:t>zie terugkruisen; je gebruikt één of twee keer een ander ras en gaat dan terug naar oorspronkelijke ras</a:t>
            </a:r>
            <a:endParaRPr lang="nl-NL" sz="1600" dirty="0">
              <a:latin typeface="Corbel" pitchFamily="34" charset="0"/>
            </a:endParaRPr>
          </a:p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539552" y="594928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3"/>
              </a:rPr>
              <a:t>https://www.youtube.com/watch?v=24zUOyz-NgE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121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Opdracht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Vorm een tweetal.</a:t>
            </a:r>
          </a:p>
          <a:p>
            <a:r>
              <a:rPr lang="nl-NL" dirty="0"/>
              <a:t>Maak een presentatie over een </a:t>
            </a:r>
            <a:r>
              <a:rPr lang="nl-NL" dirty="0" err="1"/>
              <a:t>koeienras</a:t>
            </a:r>
            <a:r>
              <a:rPr lang="nl-NL" dirty="0"/>
              <a:t>.</a:t>
            </a:r>
          </a:p>
          <a:p>
            <a:endParaRPr lang="nl-NL" dirty="0"/>
          </a:p>
          <a:p>
            <a:r>
              <a:rPr lang="nl-NL" dirty="0"/>
              <a:t>Overleg samen welk ras en meld dit bij de docent. </a:t>
            </a:r>
          </a:p>
          <a:p>
            <a:r>
              <a:rPr lang="nl-NL" dirty="0"/>
              <a:t>Dinsdag 14 februari presenteert ieder tweetal zijn uitgekozen </a:t>
            </a:r>
            <a:r>
              <a:rPr lang="nl-NL" dirty="0" err="1"/>
              <a:t>koeienras</a:t>
            </a:r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3836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Onderwerpen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Leertaak 6 Dierlijke productie heeft 3 leereenheden:</a:t>
            </a:r>
          </a:p>
          <a:p>
            <a:pPr marL="0" indent="0">
              <a:buNone/>
            </a:pPr>
            <a:endParaRPr lang="nl-NL" dirty="0"/>
          </a:p>
          <a:p>
            <a:pPr lvl="0"/>
            <a:r>
              <a:rPr lang="nl-NL" sz="2400" dirty="0"/>
              <a:t>Leereenheid 1 Bouw en werking geslachtsorganen</a:t>
            </a:r>
            <a:endParaRPr lang="nl-NL" sz="2000" dirty="0"/>
          </a:p>
          <a:p>
            <a:pPr lvl="1"/>
            <a:r>
              <a:rPr lang="nl-NL" dirty="0"/>
              <a:t>Bouw geslachtsapparaat</a:t>
            </a:r>
            <a:endParaRPr lang="nl-NL" sz="1800" dirty="0"/>
          </a:p>
          <a:p>
            <a:pPr lvl="1"/>
            <a:r>
              <a:rPr lang="nl-NL" dirty="0"/>
              <a:t>Werking cyclus</a:t>
            </a:r>
            <a:endParaRPr lang="nl-NL" sz="1800" dirty="0"/>
          </a:p>
          <a:p>
            <a:pPr lvl="1"/>
            <a:r>
              <a:rPr lang="nl-NL" dirty="0"/>
              <a:t>Afwijkingen en aandoeningen</a:t>
            </a:r>
            <a:endParaRPr lang="nl-NL" sz="1800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5054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Onderwerpen</a:t>
            </a:r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Leertaak 6 Dierlijke productie heeft 3 leereenheden:</a:t>
            </a:r>
          </a:p>
          <a:p>
            <a:pPr marL="0" indent="0">
              <a:buNone/>
            </a:pPr>
            <a:endParaRPr lang="nl-NL" dirty="0"/>
          </a:p>
          <a:p>
            <a:pPr lvl="0"/>
            <a:r>
              <a:rPr lang="nl-NL" sz="2400" dirty="0"/>
              <a:t>Leereenheid 2 Tochtigheid en insemineren</a:t>
            </a:r>
            <a:endParaRPr lang="nl-NL" sz="2000" dirty="0"/>
          </a:p>
          <a:p>
            <a:pPr lvl="1"/>
            <a:r>
              <a:rPr lang="nl-NL" dirty="0"/>
              <a:t>Tochtigheidssignalen en hulpmiddelen</a:t>
            </a:r>
            <a:endParaRPr lang="nl-NL" sz="1800" dirty="0"/>
          </a:p>
          <a:p>
            <a:pPr lvl="1"/>
            <a:r>
              <a:rPr lang="nl-NL" dirty="0"/>
              <a:t>Exterieurbeoordeling en stierkeuze</a:t>
            </a:r>
            <a:endParaRPr lang="nl-NL" sz="1800" dirty="0"/>
          </a:p>
          <a:p>
            <a:pPr lvl="1"/>
            <a:r>
              <a:rPr lang="nl-NL" dirty="0"/>
              <a:t>Basistermen fokkerij, opstellen </a:t>
            </a:r>
            <a:r>
              <a:rPr lang="nl-NL" dirty="0" err="1"/>
              <a:t>fokdoel</a:t>
            </a:r>
            <a:endParaRPr lang="nl-NL" sz="1800" dirty="0"/>
          </a:p>
          <a:p>
            <a:pPr lvl="1"/>
            <a:r>
              <a:rPr lang="nl-NL" dirty="0"/>
              <a:t>Insemineren</a:t>
            </a:r>
            <a:endParaRPr lang="nl-NL" sz="1800" dirty="0"/>
          </a:p>
          <a:p>
            <a:pPr lvl="1"/>
            <a:r>
              <a:rPr lang="nl-NL" dirty="0"/>
              <a:t>Dierwelzijn, ethische overwegingen bij fokkerij</a:t>
            </a:r>
            <a:endParaRPr lang="nl-NL" sz="1800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2638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Onderwerpen</a:t>
            </a:r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Leertaak 6 Dierlijke productie heeft 3 leereenheden:</a:t>
            </a:r>
          </a:p>
          <a:p>
            <a:pPr marL="0" indent="0">
              <a:buNone/>
            </a:pPr>
            <a:endParaRPr lang="nl-NL" dirty="0"/>
          </a:p>
          <a:p>
            <a:pPr lvl="0"/>
            <a:r>
              <a:rPr lang="nl-NL" sz="2400" dirty="0"/>
              <a:t>Leereenheid 3 Dracht en geboorte</a:t>
            </a:r>
            <a:endParaRPr lang="nl-NL" sz="2000" dirty="0"/>
          </a:p>
          <a:p>
            <a:pPr lvl="1"/>
            <a:r>
              <a:rPr lang="nl-NL" dirty="0"/>
              <a:t>Dracht, groei van het kalf</a:t>
            </a:r>
            <a:endParaRPr lang="nl-NL" sz="1800" dirty="0"/>
          </a:p>
          <a:p>
            <a:pPr lvl="1"/>
            <a:r>
              <a:rPr lang="nl-NL" dirty="0"/>
              <a:t>Liggingen kalf</a:t>
            </a:r>
            <a:endParaRPr lang="nl-NL" sz="1800" dirty="0"/>
          </a:p>
          <a:p>
            <a:pPr lvl="1"/>
            <a:r>
              <a:rPr lang="nl-NL" dirty="0"/>
              <a:t>Verzorging droge koe</a:t>
            </a:r>
          </a:p>
          <a:p>
            <a:pPr lvl="1"/>
            <a:r>
              <a:rPr lang="nl-NL" dirty="0"/>
              <a:t>Afkalven: herkennen naderende geboorte, verzorging koe en kalf</a:t>
            </a: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2564052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Boeken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Vruchtbaarheid – </a:t>
            </a:r>
            <a:r>
              <a:rPr lang="nl-NL" dirty="0" err="1"/>
              <a:t>Koesignalen</a:t>
            </a:r>
            <a:endParaRPr lang="nl-NL" dirty="0"/>
          </a:p>
          <a:p>
            <a:endParaRPr lang="nl-NL" dirty="0"/>
          </a:p>
          <a:p>
            <a:r>
              <a:rPr lang="nl-NL" dirty="0"/>
              <a:t>Beslissen van Kalf tot Koe (digitaal)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" t="14795" r="2671" b="15387"/>
          <a:stretch/>
        </p:blipFill>
        <p:spPr bwMode="auto">
          <a:xfrm>
            <a:off x="1752529" y="3944397"/>
            <a:ext cx="3000511" cy="222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05" y="3140968"/>
            <a:ext cx="2260026" cy="325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3671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Rassen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Voorkennis activeren</a:t>
            </a:r>
          </a:p>
        </p:txBody>
      </p:sp>
    </p:spTree>
    <p:extLst>
      <p:ext uri="{BB962C8B-B14F-4D97-AF65-F5344CB8AC3E}">
        <p14:creationId xmlns:p14="http://schemas.microsoft.com/office/powerpoint/2010/main" val="379827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Studiemateriaal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Hoofdstuk 8 Beslissen van Kalf tot Koe</a:t>
            </a:r>
          </a:p>
          <a:p>
            <a:r>
              <a:rPr lang="nl-NL" dirty="0"/>
              <a:t>PowerPoint</a:t>
            </a:r>
          </a:p>
        </p:txBody>
      </p:sp>
    </p:spTree>
    <p:extLst>
      <p:ext uri="{BB962C8B-B14F-4D97-AF65-F5344CB8AC3E}">
        <p14:creationId xmlns:p14="http://schemas.microsoft.com/office/powerpoint/2010/main" val="1364701681"/>
      </p:ext>
    </p:extLst>
  </p:cSld>
  <p:clrMapOvr>
    <a:masterClrMapping/>
  </p:clrMapOvr>
</p:sld>
</file>

<file path=ppt/theme/theme1.xml><?xml version="1.0" encoding="utf-8"?>
<a:theme xmlns:a="http://schemas.openxmlformats.org/drawingml/2006/main" name="Condensspoor">
  <a:themeElements>
    <a:clrScheme name="Condensspoor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Condensspoor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ndensspoor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TM04033937[[fn=Condensspoor]]</Template>
  <TotalTime>307</TotalTime>
  <Words>608</Words>
  <Application>Microsoft Office PowerPoint</Application>
  <PresentationFormat>Diavoorstelling (4:3)</PresentationFormat>
  <Paragraphs>185</Paragraphs>
  <Slides>39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6" baseType="lpstr">
      <vt:lpstr>Arial</vt:lpstr>
      <vt:lpstr>Berlin Sans FB Demi</vt:lpstr>
      <vt:lpstr>Calibri</vt:lpstr>
      <vt:lpstr>Century Gothic</vt:lpstr>
      <vt:lpstr>Corbel</vt:lpstr>
      <vt:lpstr>Wingdings</vt:lpstr>
      <vt:lpstr>Condensspoor</vt:lpstr>
      <vt:lpstr>Fokkerij en Voortplanting</vt:lpstr>
      <vt:lpstr>Inhoud</vt:lpstr>
      <vt:lpstr>Doel</vt:lpstr>
      <vt:lpstr>Onderwerpen</vt:lpstr>
      <vt:lpstr>Onderwerpen</vt:lpstr>
      <vt:lpstr>Onderwerpen</vt:lpstr>
      <vt:lpstr>Boeken </vt:lpstr>
      <vt:lpstr>Rassen</vt:lpstr>
      <vt:lpstr>Studiemateriaal</vt:lpstr>
      <vt:lpstr>Inhoud</vt:lpstr>
      <vt:lpstr>Ontstaan van verschillende rassen</vt:lpstr>
      <vt:lpstr>Hedendaagse fokkerij</vt:lpstr>
      <vt:lpstr>Het Rund in Nederland</vt:lpstr>
      <vt:lpstr>Het rund in Nederland</vt:lpstr>
      <vt:lpstr>Doelen van rassen</vt:lpstr>
      <vt:lpstr>Holstein Frisian</vt:lpstr>
      <vt:lpstr>Oorspronkelijk</vt:lpstr>
      <vt:lpstr>Rassen</vt:lpstr>
      <vt:lpstr>Rassen</vt:lpstr>
      <vt:lpstr>1. Brown Swiss</vt:lpstr>
      <vt:lpstr>2. Groninger Blaarkop</vt:lpstr>
      <vt:lpstr>3. Charolais</vt:lpstr>
      <vt:lpstr>4. Blonde d’aquitaine</vt:lpstr>
      <vt:lpstr>5. Fries-Hollands rund</vt:lpstr>
      <vt:lpstr>6. Piemontese</vt:lpstr>
      <vt:lpstr>7. MRIJ</vt:lpstr>
      <vt:lpstr>8. Limousin</vt:lpstr>
      <vt:lpstr>9. Montbéliarde</vt:lpstr>
      <vt:lpstr>10. Belgisch Witblauwe</vt:lpstr>
      <vt:lpstr>11. Holstein Frisian ZB</vt:lpstr>
      <vt:lpstr>12. Zweeds Roodbont</vt:lpstr>
      <vt:lpstr>13. Fleckvieh</vt:lpstr>
      <vt:lpstr>14. Jersey</vt:lpstr>
      <vt:lpstr>15. Verbeterd Roodbont</vt:lpstr>
      <vt:lpstr>16. Witrik</vt:lpstr>
      <vt:lpstr>17. Lakenvelder</vt:lpstr>
      <vt:lpstr>Filmpjes</vt:lpstr>
      <vt:lpstr>Kruisen</vt:lpstr>
      <vt:lpstr>Opdracht</vt:lpstr>
    </vt:vector>
  </TitlesOfParts>
  <Company>Wellantcollege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Fokkerij en Voortplanting</dc:title>
  <dc:creator>dijknivan</dc:creator>
  <cp:lastModifiedBy>Esther den Boer</cp:lastModifiedBy>
  <cp:revision>42</cp:revision>
  <dcterms:created xsi:type="dcterms:W3CDTF">2015-07-14T10:15:42Z</dcterms:created>
  <dcterms:modified xsi:type="dcterms:W3CDTF">2017-01-31T09:29:39Z</dcterms:modified>
</cp:coreProperties>
</file>